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13716000" cx="24387025"/>
  <p:notesSz cx="13716000" cy="24387025"/>
  <p:embeddedFontLst>
    <p:embeddedFont>
      <p:font typeface="Bangers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Banger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dc7d5992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g2dc7d5992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2dc7d59927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c7d599273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dc7d599273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dc7d599273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dc7d59927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2dc7d59927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2dc7d599273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db9481606e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g2db9481606e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2db9481606e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dc7d59927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dc7d59927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2dc7d599273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dc7d59927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dc7d59927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dc7d599273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d5fbd1b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d5fbd1b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dd5fbd1b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ca93fe93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ca93fe93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dca93fe93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CC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3500" lIns="223500" spcFirstLastPara="1" rIns="223500" wrap="square" tIns="223500">
            <a:noAutofit/>
          </a:bodyPr>
          <a:lstStyle>
            <a:lvl1pPr lvl="0" algn="r">
              <a:buNone/>
              <a:defRPr sz="3200">
                <a:solidFill>
                  <a:schemeClr val="tx1"/>
                </a:solidFill>
              </a:defRPr>
            </a:lvl1pPr>
            <a:lvl2pPr lvl="1" algn="r">
              <a:buNone/>
              <a:defRPr sz="3200">
                <a:solidFill>
                  <a:schemeClr val="tx1"/>
                </a:solidFill>
              </a:defRPr>
            </a:lvl2pPr>
            <a:lvl3pPr lvl="2" algn="r">
              <a:buNone/>
              <a:defRPr sz="3200">
                <a:solidFill>
                  <a:schemeClr val="tx1"/>
                </a:solidFill>
              </a:defRPr>
            </a:lvl3pPr>
            <a:lvl4pPr lvl="3" algn="r">
              <a:buNone/>
              <a:defRPr sz="3200">
                <a:solidFill>
                  <a:schemeClr val="tx1"/>
                </a:solidFill>
              </a:defRPr>
            </a:lvl4pPr>
            <a:lvl5pPr lvl="4" algn="r">
              <a:buNone/>
              <a:defRPr sz="3200">
                <a:solidFill>
                  <a:schemeClr val="tx1"/>
                </a:solidFill>
              </a:defRPr>
            </a:lvl5pPr>
            <a:lvl6pPr lvl="5" algn="r">
              <a:buNone/>
              <a:defRPr sz="3200">
                <a:solidFill>
                  <a:schemeClr val="tx1"/>
                </a:solidFill>
              </a:defRPr>
            </a:lvl6pPr>
            <a:lvl7pPr lvl="6" algn="r">
              <a:buNone/>
              <a:defRPr sz="3200">
                <a:solidFill>
                  <a:schemeClr val="tx1"/>
                </a:solidFill>
              </a:defRPr>
            </a:lvl7pPr>
            <a:lvl8pPr lvl="7" algn="r">
              <a:buNone/>
              <a:defRPr sz="3200">
                <a:solidFill>
                  <a:schemeClr val="tx1"/>
                </a:solidFill>
              </a:defRPr>
            </a:lvl8pPr>
            <a:lvl9pPr lvl="8" algn="r">
              <a:buNone/>
              <a:defRPr sz="32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AEfrfWQ-BkMOTr6f2QbZrGGbnuAwK3W5/view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Xg3q0ONT10FF7PUCE56KjmsSmWJorsvY/view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jpg"/><Relationship Id="rId10" Type="http://schemas.openxmlformats.org/officeDocument/2006/relationships/image" Target="../media/image10.jpg"/><Relationship Id="rId13" Type="http://schemas.openxmlformats.org/officeDocument/2006/relationships/image" Target="../media/image2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5" Type="http://schemas.openxmlformats.org/officeDocument/2006/relationships/image" Target="../media/image19.png"/><Relationship Id="rId14" Type="http://schemas.openxmlformats.org/officeDocument/2006/relationships/image" Target="../media/image13.png"/><Relationship Id="rId17" Type="http://schemas.openxmlformats.org/officeDocument/2006/relationships/image" Target="../media/image16.png"/><Relationship Id="rId16" Type="http://schemas.openxmlformats.org/officeDocument/2006/relationships/image" Target="../media/image23.jp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2.jp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145925" y="2086225"/>
            <a:ext cx="15014400" cy="81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9CB9C">
                <a:alpha val="8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rPr lang="en-US" sz="13400">
                <a:solidFill>
                  <a:srgbClr val="FF9900"/>
                </a:solidFill>
                <a:highlight>
                  <a:schemeClr val="lt1"/>
                </a:highlight>
                <a:latin typeface="Bangers"/>
                <a:ea typeface="Bangers"/>
                <a:cs typeface="Bangers"/>
                <a:sym typeface="Bangers"/>
              </a:rPr>
              <a:t>The Anime Alchemist</a:t>
            </a:r>
            <a:endParaRPr sz="13400">
              <a:solidFill>
                <a:srgbClr val="FF9900"/>
              </a:solidFill>
              <a:highlight>
                <a:schemeClr val="lt1"/>
              </a:highlight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8400">
              <a:solidFill>
                <a:srgbClr val="FF9900"/>
              </a:solidFill>
              <a:highlight>
                <a:schemeClr val="lt1"/>
              </a:highlight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rPr lang="en-US" sz="81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Your Playful Guide to Otaku Wonderland !</a:t>
            </a:r>
            <a:endParaRPr sz="81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111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111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794350" y="12102950"/>
            <a:ext cx="160917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By imen abidi, WBS </a:t>
            </a:r>
            <a:r>
              <a:rPr lang="en-US" sz="28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school</a:t>
            </a:r>
            <a:r>
              <a:rPr lang="en-US" sz="28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2024</a:t>
            </a:r>
            <a:endParaRPr sz="28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0" y="6667625"/>
            <a:ext cx="5579350" cy="55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8551825" y="1752325"/>
            <a:ext cx="80964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appendix</a:t>
            </a:r>
            <a:endParaRPr sz="70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20" name="Google Shape;12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100" y="4486125"/>
            <a:ext cx="8970050" cy="57849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21" name="Google Shape;121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9472" y="1279327"/>
            <a:ext cx="11087576" cy="1137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775" y="3429525"/>
            <a:ext cx="6047425" cy="78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182450" y="2687950"/>
            <a:ext cx="13970400" cy="8184000"/>
          </a:xfrm>
          <a:prstGeom prst="rect">
            <a:avLst/>
          </a:prstGeom>
          <a:noFill/>
          <a:ln cap="flat" cmpd="sng" w="9525">
            <a:solidFill>
              <a:srgbClr val="E6DC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46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chemeClr val="accent5"/>
                </a:solidFill>
                <a:latin typeface="Bangers"/>
                <a:ea typeface="Bangers"/>
                <a:cs typeface="Bangers"/>
                <a:sym typeface="Bangers"/>
              </a:rPr>
              <a:t>36% 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(or 2.88 billion) of viewers worldwide enjoyed watching in 2021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over </a:t>
            </a:r>
            <a:r>
              <a:rPr lang="en-US" sz="5000">
                <a:solidFill>
                  <a:schemeClr val="accent5"/>
                </a:solidFill>
                <a:latin typeface="Bangers"/>
                <a:ea typeface="Bangers"/>
                <a:cs typeface="Bangers"/>
                <a:sym typeface="Bangers"/>
              </a:rPr>
              <a:t>186,700 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different titles  (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The Japanese Media Arts Database  2022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)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1219200" y="685800"/>
            <a:ext cx="1366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Facts on Anime</a:t>
            </a:r>
            <a:endParaRPr sz="43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1251550" y="3200500"/>
            <a:ext cx="13650600" cy="7915800"/>
          </a:xfrm>
          <a:prstGeom prst="rect">
            <a:avLst/>
          </a:prstGeom>
          <a:noFill/>
          <a:ln cap="flat" cmpd="sng" w="9525">
            <a:solidFill>
              <a:srgbClr val="E6DC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Get recommendation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Add 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Rating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and create a personnel list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Anime specialised 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Chatbot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941250" y="599900"/>
            <a:ext cx="138387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The Anime AlchemisT App</a:t>
            </a:r>
            <a:endParaRPr b="1" i="1" sz="7100">
              <a:solidFill>
                <a:schemeClr val="accent1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550" y="3714675"/>
            <a:ext cx="5892375" cy="7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480150" y="3355950"/>
            <a:ext cx="4933500" cy="7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Data Collection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900"/>
              <a:buFont typeface="Bangers"/>
              <a:buChar char="◆"/>
            </a:pPr>
            <a:r>
              <a:rPr lang="en-US" sz="39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 </a:t>
            </a:r>
            <a:r>
              <a:rPr lang="en-US" sz="39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Api</a:t>
            </a:r>
            <a:endParaRPr sz="39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4762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900"/>
              <a:buFont typeface="Bangers"/>
              <a:buChar char="◆"/>
            </a:pPr>
            <a:r>
              <a:rPr lang="en-US" sz="39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 Web scraping</a:t>
            </a:r>
            <a:endParaRPr sz="39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Data cleaning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Create 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Database</a:t>
            </a: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 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2154175" y="1084600"/>
            <a:ext cx="77205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445450" y="685800"/>
            <a:ext cx="1366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Data</a:t>
            </a:r>
            <a:endParaRPr sz="43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750" y="2778075"/>
            <a:ext cx="6462726" cy="80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2154175" y="1084600"/>
            <a:ext cx="77205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1445450" y="685800"/>
            <a:ext cx="1366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4116900" y="1532400"/>
            <a:ext cx="15014400" cy="402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9CB9C">
                <a:alpha val="8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rPr lang="en-US" sz="13400">
                <a:solidFill>
                  <a:srgbClr val="FF9900"/>
                </a:solidFill>
                <a:highlight>
                  <a:schemeClr val="lt1"/>
                </a:highlight>
                <a:latin typeface="Bangers"/>
                <a:ea typeface="Bangers"/>
                <a:cs typeface="Bangers"/>
                <a:sym typeface="Bangers"/>
              </a:rPr>
              <a:t>The Anime Alchemist</a:t>
            </a:r>
            <a:endParaRPr sz="13400">
              <a:solidFill>
                <a:srgbClr val="FF9900"/>
              </a:solidFill>
              <a:highlight>
                <a:schemeClr val="lt1"/>
              </a:highlight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8400">
              <a:solidFill>
                <a:srgbClr val="FF9900"/>
              </a:solidFill>
              <a:highlight>
                <a:schemeClr val="lt1"/>
              </a:highlight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83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111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Bangers"/>
              <a:buNone/>
            </a:pPr>
            <a:r>
              <a:t/>
            </a:r>
            <a:endParaRPr sz="11100"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250" y="5672625"/>
            <a:ext cx="8025500" cy="402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9CB9C">
                <a:alpha val="8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 title="the anime alchemi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600"/>
            <a:ext cx="24131923" cy="1357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9" title="The Anime Alchemi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4131923" cy="1357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81" name="Google Shape;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899" y="4763958"/>
            <a:ext cx="528163" cy="516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6521" y="4611558"/>
            <a:ext cx="528163" cy="51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810964" y="673388"/>
            <a:ext cx="8078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angers"/>
              <a:buNone/>
            </a:pPr>
            <a:r>
              <a:rPr lang="en-US" sz="7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to do </a:t>
            </a:r>
            <a:endParaRPr b="0" i="0" sz="7000" u="none" cap="none" strike="noStrik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12198575" y="3050875"/>
            <a:ext cx="9175500" cy="9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chatbot that can play role and answer as it is an anime character that the user choose 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Appliying Machine learning algrighme to predict the scores of new releases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000"/>
              <a:buFont typeface="Bangers"/>
              <a:buChar char="➔"/>
            </a:pPr>
            <a:r>
              <a:rPr lang="en-US" sz="5000">
                <a:solidFill>
                  <a:srgbClr val="666666"/>
                </a:solidFill>
                <a:latin typeface="Bangers"/>
                <a:ea typeface="Bangers"/>
                <a:cs typeface="Bangers"/>
                <a:sym typeface="Bangers"/>
              </a:rPr>
              <a:t>Create a proper Front end</a:t>
            </a:r>
            <a:endParaRPr sz="5000">
              <a:solidFill>
                <a:srgbClr val="666666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5">
            <a:alphaModFix/>
          </a:blip>
          <a:srcRect b="0" l="15271" r="7287" t="0"/>
          <a:stretch/>
        </p:blipFill>
        <p:spPr>
          <a:xfrm>
            <a:off x="1107800" y="5204325"/>
            <a:ext cx="7550875" cy="7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189" l="31689" r="29042" t="0"/>
          <a:stretch/>
        </p:blipFill>
        <p:spPr>
          <a:xfrm flipH="1">
            <a:off x="14293225" y="5831975"/>
            <a:ext cx="1583475" cy="41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14314689" y="8877300"/>
            <a:ext cx="9475384" cy="46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0" y="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22820921" y="12666269"/>
            <a:ext cx="1463400" cy="1050000"/>
          </a:xfrm>
          <a:prstGeom prst="rect">
            <a:avLst/>
          </a:prstGeom>
        </p:spPr>
        <p:txBody>
          <a:bodyPr anchorCtr="0" anchor="t" bIns="223500" lIns="223500" spcFirstLastPara="1" rIns="223500" wrap="square" tIns="223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9045125" y="5344900"/>
            <a:ext cx="8823900" cy="1673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0340000" dist="11430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thank you </a:t>
            </a:r>
            <a:endParaRPr sz="100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623" y="5633825"/>
            <a:ext cx="5673876" cy="736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5">
            <a:alphaModFix/>
          </a:blip>
          <a:srcRect b="0" l="47679" r="0" t="41540"/>
          <a:stretch/>
        </p:blipFill>
        <p:spPr>
          <a:xfrm>
            <a:off x="-356725" y="9288250"/>
            <a:ext cx="5954224" cy="41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2425" y="302075"/>
            <a:ext cx="5954224" cy="5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00525" y="302087"/>
            <a:ext cx="5463826" cy="546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838" y="7486950"/>
            <a:ext cx="4032500" cy="62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9">
            <a:alphaModFix/>
          </a:blip>
          <a:srcRect b="0" l="18420" r="0" t="0"/>
          <a:stretch/>
        </p:blipFill>
        <p:spPr>
          <a:xfrm>
            <a:off x="4386750" y="1607000"/>
            <a:ext cx="3435050" cy="5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10">
            <a:alphaModFix/>
          </a:blip>
          <a:srcRect b="0" l="21554" r="23999" t="0"/>
          <a:stretch/>
        </p:blipFill>
        <p:spPr>
          <a:xfrm flipH="1">
            <a:off x="17131000" y="3978450"/>
            <a:ext cx="2319000" cy="54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11">
            <a:alphaModFix/>
          </a:blip>
          <a:srcRect b="0" l="16938" r="17306" t="0"/>
          <a:stretch/>
        </p:blipFill>
        <p:spPr>
          <a:xfrm flipH="1">
            <a:off x="6886050" y="151925"/>
            <a:ext cx="3095500" cy="4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12">
            <a:alphaModFix/>
          </a:blip>
          <a:srcRect b="5442" l="6732" r="17875" t="5192"/>
          <a:stretch/>
        </p:blipFill>
        <p:spPr>
          <a:xfrm flipH="1">
            <a:off x="107400" y="-92325"/>
            <a:ext cx="3435050" cy="54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 rotWithShape="1">
          <a:blip r:embed="rId13">
            <a:alphaModFix/>
          </a:blip>
          <a:srcRect b="0" l="34583" r="4422" t="0"/>
          <a:stretch/>
        </p:blipFill>
        <p:spPr>
          <a:xfrm flipH="1">
            <a:off x="14228025" y="9828125"/>
            <a:ext cx="4032500" cy="37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8435975" y="10392772"/>
            <a:ext cx="4430950" cy="33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15">
            <a:alphaModFix/>
          </a:blip>
          <a:srcRect b="12028" l="18565" r="16130" t="3562"/>
          <a:stretch/>
        </p:blipFill>
        <p:spPr>
          <a:xfrm flipH="1">
            <a:off x="10653625" y="14025"/>
            <a:ext cx="2754650" cy="4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16">
            <a:alphaModFix/>
          </a:blip>
          <a:srcRect b="0" l="13923" r="15827" t="0"/>
          <a:stretch/>
        </p:blipFill>
        <p:spPr>
          <a:xfrm flipH="1">
            <a:off x="101726" y="5121450"/>
            <a:ext cx="2502924" cy="41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899288" y="6946468"/>
            <a:ext cx="3435050" cy="50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7713625" y="5562325"/>
            <a:ext cx="8096400" cy="20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66675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9900"/>
                </a:solidFill>
                <a:latin typeface="Bangers"/>
                <a:ea typeface="Bangers"/>
                <a:cs typeface="Bangers"/>
                <a:sym typeface="Bangers"/>
              </a:rPr>
              <a:t>Any questions?</a:t>
            </a:r>
            <a:endParaRPr sz="7000">
              <a:solidFill>
                <a:srgbClr val="FF99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